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7A4-4CFF-43EC-8806-B44EA65FF12B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2DBA-9876-41B0-A549-5E5DC0223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77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7A4-4CFF-43EC-8806-B44EA65FF12B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2DBA-9876-41B0-A549-5E5DC0223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77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7A4-4CFF-43EC-8806-B44EA65FF12B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2DBA-9876-41B0-A549-5E5DC0223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3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7A4-4CFF-43EC-8806-B44EA65FF12B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2DBA-9876-41B0-A549-5E5DC0223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91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7A4-4CFF-43EC-8806-B44EA65FF12B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2DBA-9876-41B0-A549-5E5DC0223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75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7A4-4CFF-43EC-8806-B44EA65FF12B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2DBA-9876-41B0-A549-5E5DC0223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3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7A4-4CFF-43EC-8806-B44EA65FF12B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2DBA-9876-41B0-A549-5E5DC0223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43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7A4-4CFF-43EC-8806-B44EA65FF12B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2DBA-9876-41B0-A549-5E5DC0223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10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7A4-4CFF-43EC-8806-B44EA65FF12B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2DBA-9876-41B0-A549-5E5DC0223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79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7A4-4CFF-43EC-8806-B44EA65FF12B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2DBA-9876-41B0-A549-5E5DC0223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2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D7A4-4CFF-43EC-8806-B44EA65FF12B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2DBA-9876-41B0-A549-5E5DC0223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99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0D7A4-4CFF-43EC-8806-B44EA65FF12B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A2DBA-9876-41B0-A549-5E5DC0223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16" y="0"/>
            <a:ext cx="92890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15427"/>
            <a:ext cx="7405104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нравственно-патриотическому воспитанию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 патриоты России»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 проекта: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патриотического воспитания в 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посеять и взрастить в детской душе семена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любви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родной природе, к родному дому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семье, к истории и культуре страны, созданной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родных и близких людей, тех, кого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зовут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соотечественниками. Наследование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эстетических ценностей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в самом нежном возрасте – это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естественный, а потому и верный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патриотического воспитания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любви к Отечеству.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6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268"/>
            <a:ext cx="9086205" cy="683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7543" y="487479"/>
            <a:ext cx="829111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Проблема</a:t>
            </a:r>
            <a:endParaRPr lang="ru-RU" dirty="0"/>
          </a:p>
          <a:p>
            <a:r>
              <a:rPr lang="ru-RU" dirty="0"/>
              <a:t>В настоящее время одной из наиболее важных проблем общества является </a:t>
            </a:r>
            <a:endParaRPr lang="ru-RU" dirty="0" smtClean="0"/>
          </a:p>
          <a:p>
            <a:r>
              <a:rPr lang="ru-RU" dirty="0" smtClean="0"/>
              <a:t>состояние </a:t>
            </a:r>
            <a:r>
              <a:rPr lang="ru-RU" dirty="0"/>
              <a:t>духовного, </a:t>
            </a:r>
            <a:r>
              <a:rPr lang="ru-RU" b="1" dirty="0"/>
              <a:t>нравственного здоровья человека</a:t>
            </a:r>
            <a:r>
              <a:rPr lang="ru-RU" dirty="0"/>
              <a:t>. В концепции </a:t>
            </a:r>
            <a:endParaRPr lang="ru-RU" dirty="0" smtClean="0"/>
          </a:p>
          <a:p>
            <a:r>
              <a:rPr lang="ru-RU" dirty="0" smtClean="0"/>
              <a:t>дошкольного</a:t>
            </a:r>
            <a:r>
              <a:rPr lang="ru-RU" dirty="0"/>
              <a:t> </a:t>
            </a:r>
            <a:r>
              <a:rPr lang="ru-RU" b="1" dirty="0"/>
              <a:t>воспитания</a:t>
            </a:r>
            <a:r>
              <a:rPr lang="ru-RU" dirty="0"/>
              <a:t> определены задачи формирования человека </a:t>
            </a:r>
            <a:r>
              <a:rPr lang="ru-RU" dirty="0" smtClean="0"/>
              <a:t>здорового</a:t>
            </a:r>
          </a:p>
          <a:p>
            <a:r>
              <a:rPr lang="ru-RU" dirty="0" smtClean="0"/>
              <a:t> </a:t>
            </a:r>
            <a:r>
              <a:rPr lang="ru-RU" dirty="0"/>
              <a:t>физически, духовно, богато </a:t>
            </a:r>
            <a:r>
              <a:rPr lang="ru-RU" b="1" dirty="0"/>
              <a:t>нравственного</a:t>
            </a:r>
            <a:r>
              <a:rPr lang="ru-RU" dirty="0"/>
              <a:t>, творческого, думающего.</a:t>
            </a:r>
          </a:p>
          <a:p>
            <a:r>
              <a:rPr lang="ru-RU" dirty="0"/>
              <a:t>Основой новой Концепции образования является федеральный государственный </a:t>
            </a:r>
            <a:endParaRPr lang="ru-RU" dirty="0" smtClean="0"/>
          </a:p>
          <a:p>
            <a:r>
              <a:rPr lang="ru-RU" dirty="0" smtClean="0"/>
              <a:t>образовательный </a:t>
            </a:r>
            <a:r>
              <a:rPr lang="ru-RU" dirty="0"/>
              <a:t>стандарт дошкольного образования </a:t>
            </a:r>
            <a:r>
              <a:rPr lang="ru-RU" i="1" dirty="0"/>
              <a:t>(ФГОС)</a:t>
            </a:r>
            <a:r>
              <a:rPr lang="ru-RU" dirty="0"/>
              <a:t>. В нем определены </a:t>
            </a:r>
            <a:endParaRPr lang="ru-RU" dirty="0" smtClean="0"/>
          </a:p>
          <a:p>
            <a:r>
              <a:rPr lang="ru-RU" dirty="0" smtClean="0"/>
              <a:t>основные </a:t>
            </a:r>
            <a:r>
              <a:rPr lang="ru-RU" dirty="0"/>
              <a:t>принципы дошкольного образования, среди них «приобщение детей к </a:t>
            </a:r>
            <a:endParaRPr lang="ru-RU" dirty="0" smtClean="0"/>
          </a:p>
          <a:p>
            <a:r>
              <a:rPr lang="ru-RU" dirty="0" smtClean="0"/>
              <a:t>социокультурным </a:t>
            </a:r>
            <a:r>
              <a:rPr lang="ru-RU" dirty="0"/>
              <a:t>нормам, традициям семьи, общества и государства; </a:t>
            </a:r>
            <a:r>
              <a:rPr lang="ru-RU" dirty="0" smtClean="0"/>
              <a:t>учет</a:t>
            </a:r>
          </a:p>
          <a:p>
            <a:r>
              <a:rPr lang="ru-RU" dirty="0" smtClean="0"/>
              <a:t> </a:t>
            </a:r>
            <a:r>
              <a:rPr lang="ru-RU" dirty="0"/>
              <a:t>этнокультурной ситуации развития детей».</a:t>
            </a:r>
          </a:p>
          <a:p>
            <a:r>
              <a:rPr lang="ru-RU" dirty="0"/>
              <a:t>Всем известно, что дошкольный возраст - фундамент общего развития ребенка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стартовый период всех высоких человеческих начал.</a:t>
            </a:r>
          </a:p>
          <a:p>
            <a:r>
              <a:rPr lang="ru-RU" dirty="0"/>
              <a:t>Ведь с </a:t>
            </a:r>
            <a:r>
              <a:rPr lang="ru-RU" b="1" dirty="0"/>
              <a:t>воспитания</a:t>
            </a:r>
            <a:r>
              <a:rPr lang="ru-RU" dirty="0"/>
              <a:t> чувства привязанности к родному дому, детскому саду, </a:t>
            </a:r>
            <a:endParaRPr lang="ru-RU" dirty="0" smtClean="0"/>
          </a:p>
          <a:p>
            <a:r>
              <a:rPr lang="ru-RU" dirty="0" smtClean="0"/>
              <a:t>родной </a:t>
            </a:r>
            <a:r>
              <a:rPr lang="ru-RU" dirty="0"/>
              <a:t>улице, родной семье начинается формирование того фундамента, </a:t>
            </a:r>
            <a:r>
              <a:rPr lang="ru-RU" dirty="0" smtClean="0"/>
              <a:t>на</a:t>
            </a:r>
          </a:p>
          <a:p>
            <a:r>
              <a:rPr lang="ru-RU" dirty="0" smtClean="0"/>
              <a:t> </a:t>
            </a:r>
            <a:r>
              <a:rPr lang="ru-RU" dirty="0"/>
              <a:t>котором будет вырастать более сложное образование –</a:t>
            </a:r>
          </a:p>
          <a:p>
            <a:r>
              <a:rPr lang="ru-RU" dirty="0"/>
              <a:t>чувство любви к своему Отечеству.</a:t>
            </a:r>
          </a:p>
          <a:p>
            <a:r>
              <a:rPr lang="ru-RU" b="1" dirty="0"/>
              <a:t>Цель проекта:</a:t>
            </a:r>
            <a:endParaRPr lang="ru-RU" dirty="0"/>
          </a:p>
          <a:p>
            <a:r>
              <a:rPr lang="ru-RU" dirty="0"/>
              <a:t>Создание педагогических условий для развития у младших дошкольников </a:t>
            </a:r>
            <a:endParaRPr lang="ru-RU" dirty="0" smtClean="0"/>
          </a:p>
          <a:p>
            <a:r>
              <a:rPr lang="ru-RU" dirty="0" smtClean="0"/>
              <a:t>ценностного </a:t>
            </a:r>
            <a:r>
              <a:rPr lang="ru-RU" dirty="0"/>
              <a:t>отношения к культуре, истории, традициям своей семьи, родного </a:t>
            </a:r>
            <a:endParaRPr lang="ru-RU" dirty="0" smtClean="0"/>
          </a:p>
          <a:p>
            <a:r>
              <a:rPr lang="ru-RU" dirty="0" smtClean="0"/>
              <a:t>села</a:t>
            </a:r>
            <a:r>
              <a:rPr lang="ru-RU" dirty="0"/>
              <a:t>. </a:t>
            </a:r>
            <a:r>
              <a:rPr lang="ru-RU" b="1" dirty="0"/>
              <a:t>Воспитания основ гражданственно-патриотических чувств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34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1113"/>
            <a:ext cx="9090025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2567" y="404664"/>
            <a:ext cx="849886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Задачи</a:t>
            </a:r>
            <a:r>
              <a:rPr lang="ru-RU" dirty="0"/>
              <a:t> </a:t>
            </a:r>
            <a:r>
              <a:rPr lang="ru-RU" b="1" dirty="0"/>
              <a:t>проекта:</a:t>
            </a:r>
            <a:endParaRPr lang="ru-RU" dirty="0"/>
          </a:p>
          <a:p>
            <a:r>
              <a:rPr lang="ru-RU" dirty="0"/>
              <a:t>1.Прививать любовь к Родине, родному селу, детскому саду, семье, родным людям.</a:t>
            </a:r>
          </a:p>
          <a:p>
            <a:r>
              <a:rPr lang="ru-RU" dirty="0"/>
              <a:t>Знакомить детей с народными традициями, обычаями.</a:t>
            </a:r>
          </a:p>
          <a:p>
            <a:r>
              <a:rPr lang="ru-RU" dirty="0"/>
              <a:t>2. Побуждать детей к выполнению общественно значимых заданий, к добрым </a:t>
            </a:r>
            <a:endParaRPr lang="ru-RU" dirty="0" smtClean="0"/>
          </a:p>
          <a:p>
            <a:r>
              <a:rPr lang="ru-RU" dirty="0" smtClean="0"/>
              <a:t>делам </a:t>
            </a:r>
            <a:r>
              <a:rPr lang="ru-RU" dirty="0"/>
              <a:t>для семьи, родного дома, детского сада.</a:t>
            </a:r>
          </a:p>
          <a:p>
            <a:r>
              <a:rPr lang="ru-RU" dirty="0"/>
              <a:t>Формировать у детей проявление сострадания, заботливости, внимательности к </a:t>
            </a:r>
            <a:endParaRPr lang="ru-RU" dirty="0" smtClean="0"/>
          </a:p>
          <a:p>
            <a:r>
              <a:rPr lang="ru-RU" dirty="0" smtClean="0"/>
              <a:t>родным </a:t>
            </a:r>
            <a:r>
              <a:rPr lang="ru-RU" dirty="0"/>
              <a:t>и близким, друзьям и сверстникам, к тем, кто о них заботится.</a:t>
            </a:r>
          </a:p>
          <a:p>
            <a:r>
              <a:rPr lang="ru-RU" dirty="0"/>
              <a:t>3. Способствовать активному вовлечению родителей в совместную </a:t>
            </a:r>
            <a:r>
              <a:rPr lang="ru-RU" dirty="0" smtClean="0"/>
              <a:t>деятельность</a:t>
            </a:r>
          </a:p>
          <a:p>
            <a:r>
              <a:rPr lang="ru-RU" dirty="0" smtClean="0"/>
              <a:t> </a:t>
            </a:r>
            <a:r>
              <a:rPr lang="ru-RU" dirty="0"/>
              <a:t>с ребенком в условиях семьи и детского сада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173" y="2989987"/>
            <a:ext cx="4572000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4286250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582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0" y="11896"/>
            <a:ext cx="9096020" cy="68342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04664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39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1113"/>
            <a:ext cx="9090025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9412"/>
            <a:ext cx="5345507" cy="24054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9" r="41614"/>
          <a:stretch/>
        </p:blipFill>
        <p:spPr>
          <a:xfrm rot="5400000">
            <a:off x="6219223" y="122921"/>
            <a:ext cx="2453888" cy="2930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7" r="21938"/>
          <a:stretch/>
        </p:blipFill>
        <p:spPr>
          <a:xfrm>
            <a:off x="4860032" y="3341293"/>
            <a:ext cx="4051161" cy="29776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0" t="11990" r="6582"/>
          <a:stretch/>
        </p:blipFill>
        <p:spPr>
          <a:xfrm rot="10800000">
            <a:off x="589967" y="3459328"/>
            <a:ext cx="3835495" cy="27415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77334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1113"/>
            <a:ext cx="9090025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6" r="21182"/>
          <a:stretch/>
        </p:blipFill>
        <p:spPr>
          <a:xfrm rot="5400000">
            <a:off x="5740619" y="3554423"/>
            <a:ext cx="3341770" cy="25148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r="36443" b="11623"/>
          <a:stretch/>
        </p:blipFill>
        <p:spPr>
          <a:xfrm rot="5400000">
            <a:off x="4077928" y="2544989"/>
            <a:ext cx="1872209" cy="22940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6" r="19388" b="18528"/>
          <a:stretch/>
        </p:blipFill>
        <p:spPr>
          <a:xfrm>
            <a:off x="5214579" y="332656"/>
            <a:ext cx="3600400" cy="22981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8" r="22084" b="11534"/>
          <a:stretch/>
        </p:blipFill>
        <p:spPr>
          <a:xfrm>
            <a:off x="336336" y="363284"/>
            <a:ext cx="3483987" cy="2003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3283" r="14563"/>
          <a:stretch/>
        </p:blipFill>
        <p:spPr>
          <a:xfrm>
            <a:off x="277335" y="2492896"/>
            <a:ext cx="3543559" cy="185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23774" r="16138" b="15032"/>
          <a:stretch/>
        </p:blipFill>
        <p:spPr>
          <a:xfrm>
            <a:off x="698157" y="4693742"/>
            <a:ext cx="4784748" cy="180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14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" y="-82037"/>
            <a:ext cx="9096375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18" y="908720"/>
            <a:ext cx="758785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036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1113"/>
            <a:ext cx="9090025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2"/>
          <a:stretch/>
        </p:blipFill>
        <p:spPr>
          <a:xfrm>
            <a:off x="264583" y="277751"/>
            <a:ext cx="4543603" cy="23093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8206"/>
            <a:ext cx="5131837" cy="23093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4" t="15928" r="15689"/>
          <a:stretch/>
        </p:blipFill>
        <p:spPr>
          <a:xfrm rot="10800000">
            <a:off x="4976413" y="277752"/>
            <a:ext cx="3887302" cy="23124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6" r="4898"/>
          <a:stretch/>
        </p:blipFill>
        <p:spPr>
          <a:xfrm rot="5400000">
            <a:off x="5578456" y="3535679"/>
            <a:ext cx="3633111" cy="234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523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27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</cp:revision>
  <dcterms:created xsi:type="dcterms:W3CDTF">2023-06-23T06:44:36Z</dcterms:created>
  <dcterms:modified xsi:type="dcterms:W3CDTF">2024-07-09T10:18:39Z</dcterms:modified>
</cp:coreProperties>
</file>